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Fjalla One"/>
      <p:regular r:id="rId48"/>
    </p:embeddedFont>
    <p:embeddedFont>
      <p:font typeface="Barlow Semi Condensed Medium"/>
      <p:regular r:id="rId49"/>
      <p:bold r:id="rId50"/>
      <p:italic r:id="rId51"/>
      <p:boldItalic r:id="rId52"/>
    </p:embeddedFont>
    <p:embeddedFont>
      <p:font typeface="Barlow Semi Condensed"/>
      <p:regular r:id="rId53"/>
      <p:bold r:id="rId54"/>
      <p:italic r:id="rId55"/>
      <p:boldItalic r:id="rId56"/>
    </p:embeddedFont>
    <p:embeddedFont>
      <p:font typeface="Barlow"/>
      <p:regular r:id="rId57"/>
      <p:bold r:id="rId58"/>
      <p:italic r:id="rId59"/>
      <p:boldItalic r:id="rId60"/>
    </p:embeddedFont>
    <p:embeddedFont>
      <p:font typeface="Barlow Ligh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jallaOne-regular.fntdata"/><Relationship Id="rId47" Type="http://schemas.openxmlformats.org/officeDocument/2006/relationships/slide" Target="slides/slide43.xml"/><Relationship Id="rId49" Type="http://schemas.openxmlformats.org/officeDocument/2006/relationships/font" Target="fonts/BarlowSemi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Light-bold.fntdata"/><Relationship Id="rId61" Type="http://schemas.openxmlformats.org/officeDocument/2006/relationships/font" Target="fonts/BarlowLight-regular.fntdata"/><Relationship Id="rId20" Type="http://schemas.openxmlformats.org/officeDocument/2006/relationships/slide" Target="slides/slide16.xml"/><Relationship Id="rId64" Type="http://schemas.openxmlformats.org/officeDocument/2006/relationships/font" Target="fonts/BarlowLight-boldItalic.fntdata"/><Relationship Id="rId63" Type="http://schemas.openxmlformats.org/officeDocument/2006/relationships/font" Target="fonts/BarlowLigh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Barlow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CondensedMedium-italic.fntdata"/><Relationship Id="rId50" Type="http://schemas.openxmlformats.org/officeDocument/2006/relationships/font" Target="fonts/BarlowSemiCondensedMedium-bold.fntdata"/><Relationship Id="rId53" Type="http://schemas.openxmlformats.org/officeDocument/2006/relationships/font" Target="fonts/BarlowSemiCondensed-regular.fntdata"/><Relationship Id="rId52" Type="http://schemas.openxmlformats.org/officeDocument/2006/relationships/font" Target="fonts/BarlowSemiCondensedMedium-boldItalic.fntdata"/><Relationship Id="rId11" Type="http://schemas.openxmlformats.org/officeDocument/2006/relationships/slide" Target="slides/slide7.xml"/><Relationship Id="rId55" Type="http://schemas.openxmlformats.org/officeDocument/2006/relationships/font" Target="fonts/BarlowSemiCondensed-italic.fntdata"/><Relationship Id="rId10" Type="http://schemas.openxmlformats.org/officeDocument/2006/relationships/slide" Target="slides/slide6.xml"/><Relationship Id="rId54" Type="http://schemas.openxmlformats.org/officeDocument/2006/relationships/font" Target="fonts/BarlowSemiCondensed-bold.fntdata"/><Relationship Id="rId13" Type="http://schemas.openxmlformats.org/officeDocument/2006/relationships/slide" Target="slides/slide9.xml"/><Relationship Id="rId57" Type="http://schemas.openxmlformats.org/officeDocument/2006/relationships/font" Target="fonts/Barlow-regular.fntdata"/><Relationship Id="rId12" Type="http://schemas.openxmlformats.org/officeDocument/2006/relationships/slide" Target="slides/slide8.xml"/><Relationship Id="rId56" Type="http://schemas.openxmlformats.org/officeDocument/2006/relationships/font" Target="fonts/BarlowSemiCondensed-boldItalic.fntdata"/><Relationship Id="rId15" Type="http://schemas.openxmlformats.org/officeDocument/2006/relationships/slide" Target="slides/slide11.xml"/><Relationship Id="rId59" Type="http://schemas.openxmlformats.org/officeDocument/2006/relationships/font" Target="fonts/Barlow-italic.fntdata"/><Relationship Id="rId14" Type="http://schemas.openxmlformats.org/officeDocument/2006/relationships/slide" Target="slides/slide10.xml"/><Relationship Id="rId58" Type="http://schemas.openxmlformats.org/officeDocument/2006/relationships/font" Target="fonts/Barlow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20926fee00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20926fee0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20dd2912d2b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20dd2912d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3d65d54fa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3d65d54f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f4fdd084f1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2f4fdd08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13eee85b14b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13eee85b1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20926fee00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20926fee0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20926fee00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20926fee0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0dd2912d2b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0dd2912d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24656733b3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224656733b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3eee85b14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3eee85b1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2f7351320d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2f735132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3eee85b14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3eee85b14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24656733b3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224656733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13eee85b14b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13eee85b14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f4fdd084f1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2f4fdd084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f4fdd084f1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2f4fdd084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f4fdd084f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f4fdd084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2f4fdd084f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2f4fdd084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0dd2912d2b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20dd2912d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2209374a3c1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2209374a3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2f7351320d8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2f7351320d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224656733b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224656733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2f7351320d8_0_3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Google Shape;2004;g2f7351320d8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2209374a3c1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2209374a3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f6e198143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f6e19814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2f6e1981430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2f6e19814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2f7351320d8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2f7351320d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f7351320d8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2f7351320d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f7351320d8_0_1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2f7351320d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f7351320d8_0_3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2f7351320d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7351320d8_0_3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2f7351320d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f7351320d8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f7351320d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2f7351320d8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2f7351320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2f7351320d8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2f7351320d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2f7351320d8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2f7351320d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2f7351320d8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2f7351320d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2f7351320d8_0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2f7351320d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2f5d16f7587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2f5d16f758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2fbc526f09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2fbc526f0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2fbc526f093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2fbc526f09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220926fee0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220926fe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20926fee00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20926fee0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5" name="Google Shape;15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" name="Google Shape;22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3" name="Google Shape;33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7" name="Google Shape;37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1" name="Google Shape;41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2" name="Google Shape;63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8" name="Google Shape;638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9" name="Google Shape;639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1" name="Google Shape;641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4" name="Google Shape;644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5" name="Google Shape;645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" name="Google Shape;646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3" name="Google Shape;653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4" name="Google Shape;654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5" name="Google Shape;655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6" name="Google Shape;656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7" name="Google Shape;657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58" name="Google Shape;658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59" name="Google Shape;659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1" name="Google Shape;661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62" name="Google Shape;662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67" name="Google Shape;667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8" name="Google Shape;6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2" name="Google Shape;682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3" name="Google Shape;683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4" name="Google Shape;684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5" name="Google Shape;685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6" name="Google Shape;686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7" name="Google Shape;687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8" name="Google Shape;688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89" name="Google Shape;689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2" name="Google Shape;692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93" name="Google Shape;69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98" name="Google Shape;698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05" name="Google Shape;705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8" name="Google Shape;708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9" name="Google Shape;709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10" name="Google Shape;710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17" name="Google Shape;717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22" name="Google Shape;722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9" name="Google Shape;729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0" name="Google Shape;730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31" name="Google Shape;731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36" name="Google Shape;736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2" name="Google Shape;742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4" name="Google Shape;744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45" name="Google Shape;745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52" name="Google Shape;752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7" name="Google Shape;757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62" name="Google Shape;762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66" name="Google Shape;766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0" name="Google Shape;770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2" name="Google Shape;772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4" name="Google Shape;774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5" name="Google Shape;7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9" name="Google Shape;779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0" name="Google Shape;780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1" name="Google Shape;781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2" name="Google Shape;782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3" name="Google Shape;783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4" name="Google Shape;784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5" name="Google Shape;785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6" name="Google Shape;786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7" name="Google Shape;787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8" name="Google Shape;788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9" name="Google Shape;789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90" name="Google Shape;790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4" name="Google Shape;794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95" name="Google Shape;795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02" name="Google Shape;802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07" name="Google Shape;807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12" name="Google Shape;812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19" name="Google Shape;81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2" name="Google Shape;822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5" name="Google Shape;825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26" name="Google Shape;826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33" name="Google Shape;833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38" name="Google Shape;838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49" name="Google Shape;84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53" name="Google Shape;85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60" name="Google Shape;860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64" name="Google Shape;864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69" name="Google Shape;869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0" name="Google Shape;880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81" name="Google Shape;88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88" name="Google Shape;88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93" name="Google Shape;893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6" name="Google Shape;896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0" name="Google Shape;900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01" name="Google Shape;90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08" name="Google Shape;90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13" name="Google Shape;913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25" name="Google Shape;925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31" name="Google Shape;931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2" name="Google Shape;932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33" name="Google Shape;933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7" name="Google Shape;937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38" name="Google Shape;938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45" name="Google Shape;945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50" name="Google Shape;950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55" name="Google Shape;955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62" name="Google Shape;96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5" name="Google Shape;965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8" name="Google Shape;968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69" name="Google Shape;969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76" name="Google Shape;976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81" name="Google Shape;981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92" name="Google Shape;99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96" name="Google Shape;996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00" name="Google Shape;1000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6" name="Google Shape;1006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7" name="Google Shape;1007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9" name="Google Shape;1009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11" name="Google Shape;1011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5" name="Google Shape;1015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16" name="Google Shape;1016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23" name="Google Shape;1023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28" name="Google Shape;1028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33" name="Google Shape;1033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40" name="Google Shape;104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3" name="Google Shape;1043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6" name="Google Shape;1046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47" name="Google Shape;104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54" name="Google Shape;105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59" name="Google Shape;105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70" name="Google Shape;107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74" name="Google Shape;1074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78" name="Google Shape;1078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7" name="Google Shape;47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2" name="Google Shape;52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" name="Google Shape;54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" name="Google Shape;71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" name="Google Shape;72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5" name="Google Shape;105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" name="Google Shape;107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84" name="Google Shape;108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85" name="Google Shape;108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7" name="Google Shape;108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88" name="Google Shape;108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" name="Google Shape;109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98" name="Google Shape;109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4" name="Google Shape;110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5" name="Google Shape;110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6" name="Google Shape;110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7" name="Google Shape;110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8" name="Google Shape;110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9" name="Google Shape;110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0" name="Google Shape;11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Google Shape;1112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4" name="Google Shape;1114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5" name="Google Shape;1115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21" name="Google Shape;1121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7" name="Google Shape;1127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9" name="Google Shape;1129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30" name="Google Shape;1130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7" name="Google Shape;1137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42" name="Google Shape;1142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47" name="Google Shape;114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51" name="Google Shape;1151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5" name="Google Shape;1155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6" name="Google Shape;1156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7" name="Google Shape;1157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8" name="Google Shape;1158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9" name="Google Shape;1159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60" name="Google Shape;11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" name="Google Shape;1163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64" name="Google Shape;1164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6" name="Google Shape;1166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67" name="Google Shape;1167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72" name="Google Shape;1172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8" name="Google Shape;1178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0" name="Google Shape;1180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81" name="Google Shape;1181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88" name="Google Shape;1188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93" name="Google Shape;1193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98" name="Google Shape;1198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02" name="Google Shape;1202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8" name="Google Shape;1208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0" name="Google Shape;1210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11" name="Google Shape;1211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16" name="Google Shape;1216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2" name="Google Shape;1222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4" name="Google Shape;1224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5" name="Google Shape;1225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2" name="Google Shape;1232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37" name="Google Shape;1237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2" name="Google Shape;1242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46" name="Google Shape;1246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52" name="Google Shape;1252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5" name="Google Shape;1255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56" name="Google Shape;1256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63" name="Google Shape;1263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74" name="Google Shape;127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78" name="Google Shape;127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82" name="Google Shape;128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5" name="Google Shape;1285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7" name="Google Shape;1287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88" name="Google Shape;1288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95" name="Google Shape;1295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00" name="Google Shape;1300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05" name="Google Shape;130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09" name="Google Shape;130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5" name="Google Shape;1315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8" name="Google Shape;1318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19" name="Google Shape;1319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24" name="Google Shape;1324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31" name="Google Shape;1331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34" name="Google Shape;1334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5" name="Google Shape;1335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36" name="Google Shape;1336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43" name="Google Shape;1343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48" name="Google Shape;1348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3" name="Google Shape;1353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7" name="Google Shape;1357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58" name="Google Shape;1358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65" name="Google Shape;1365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70" name="Google Shape;1370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75" name="Google Shape;1375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82" name="Google Shape;138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5" name="Google Shape;1385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8" name="Google Shape;1388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89" name="Google Shape;1389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96" name="Google Shape;1396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01" name="Google Shape;1401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12" name="Google Shape;141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16" name="Google Shape;141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20" name="Google Shape;142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426" name="Google Shape;1426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8" name="Google Shape;1428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8" name="Google Shape;1438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39" name="Google Shape;1439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5" name="Google Shape;144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48" name="Google Shape;1448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9" name="Google Shape;1449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50" name="Google Shape;145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62" name="Google Shape;146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66" name="Google Shape;1466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7" name="Google Shape;1467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68" name="Google Shape;1468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4" name="Google Shape;1474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5" name="Google Shape;1475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80" name="Google Shape;1480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Google Shape;1484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89" name="Google Shape;148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2" name="Google Shape;1492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93" name="Google Shape;1493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97" name="Google Shape;149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0" name="Google Shape;1500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09" name="Google Shape;1509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3" name="Google Shape;1513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14" name="Google Shape;1514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0" name="Google Shape;1520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21" name="Google Shape;1521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26" name="Google Shape;1526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31" name="Google Shape;1531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41" name="Google Shape;1541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44" name="Google Shape;1544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45" name="Google Shape;154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57" name="Google Shape;155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7" name="Google Shape;1567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68" name="Google Shape;156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5" name="Google Shape;15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5" name="Google Shape;115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" name="Google Shape;119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0" name="Google Shape;120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1" name="Google Shape;121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8" name="Google Shape;138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9" name="Google Shape;139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2" name="Google Shape;172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78" name="Google Shape;157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81" name="Google Shape;158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82" name="Google Shape;158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6" name="Google Shape;158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87" name="Google Shape;158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94" name="Google Shape;159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8" name="Google Shape;159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99" name="Google Shape;159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04" name="Google Shape;160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14" name="Google Shape;161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17" name="Google Shape;161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18" name="Google Shape;161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4" name="Google Shape;162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25" name="Google Shape;162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4" name="Google Shape;163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0" name="Google Shape;164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41" name="Google Shape;164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4" name="Google Shape;164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8" name="Google Shape;164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49" name="Google Shape;16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2" name="Google Shape;1652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3" name="Google Shape;1653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4" name="Google Shape;1654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55" name="Google Shape;1655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6" name="Google Shape;1656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3" name="Google Shape;1673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4" name="Google Shape;1674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1" name="Google Shape;1681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82" name="Google Shape;1682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6" name="Google Shape;1686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87" name="Google Shape;1687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1" name="Google Shape;1691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92" name="Google Shape;1692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96" name="Google Shape;1696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00" name="Google Shape;1700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04" name="Google Shape;1704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07" name="Google Shape;1707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9" name="Google Shape;1709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3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16" name="Google Shape;1716;p3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17" name="Google Shape;1717;p3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2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2" name="Google Shape;1722;p34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3" name="Google Shape;1723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4" name="Google Shape;1724;p3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25" name="Google Shape;1725;p3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1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9" name="Google Shape;1729;p35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0" name="Google Shape;1730;p35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1" name="Google Shape;1731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2" name="Google Shape;1732;p3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33" name="Google Shape;1733;p3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36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7" name="Google Shape;1737;p36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38" name="Google Shape;1738;p36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39" name="Google Shape;1739;p36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1" name="Google Shape;17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7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44" name="Google Shape;1744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37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46" name="Google Shape;1746;p37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2" name="Google Shape;182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3" name="Google Shape;183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4" name="Google Shape;184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7" name="Google Shape;18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8" name="Google Shape;18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" name="Google Shape;18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6" name="Google Shape;20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7" name="Google Shape;20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5" name="Google Shape;21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7" name="Google Shape;23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0" name="Google Shape;24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9" name="Google Shape;249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0" name="Google Shape;250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1" name="Google Shape;251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8" name="Google Shape;268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9" name="Google Shape;269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7" name="Google Shape;287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5" name="Google Shape;295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9" name="Google Shape;299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2" name="Google Shape;302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1" name="Google Shape;311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12" name="Google Shape;312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5" name="Google Shape;315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6" name="Google Shape;316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3" name="Google Shape;323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4" name="Google Shape;334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" name="Google Shape;345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7" name="Google Shape;347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8" name="Google Shape;348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5" name="Google Shape;355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0" name="Google Shape;360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5" name="Google Shape;365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5" name="Google Shape;375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8" name="Google Shape;378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9" name="Google Shape;379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3" name="Google Shape;383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6" name="Google Shape;396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1" name="Google Shape;401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1" name="Google Shape;411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4" name="Google Shape;414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2" name="Google Shape;422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8" name="Google Shape;43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5" name="Google Shape;4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8" name="Google Shape;448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9" name="Google Shape;449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2" name="Google Shape;452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3" name="Google Shape;453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0" name="Google Shape;460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5" name="Google Shape;475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9" name="Google Shape;479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2" name="Google Shape;482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4" name="Google Shape;484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5" name="Google Shape;48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2" name="Google Shape;49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7" name="Google Shape;497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2" name="Google Shape;50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6" name="Google Shape;506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12" name="Google Shape;512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3" name="Google Shape;513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5" name="Google Shape;515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6" name="Google Shape;516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1" name="Google Shape;521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7" name="Google Shape;527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0" name="Google Shape;530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7" name="Google Shape;53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2" name="Google Shape;542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7" name="Google Shape;54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1" name="Google Shape;55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8"/>
          <p:cNvSpPr txBox="1"/>
          <p:nvPr>
            <p:ph type="ctrTitle"/>
          </p:nvPr>
        </p:nvSpPr>
        <p:spPr>
          <a:xfrm>
            <a:off x="1022250" y="1215200"/>
            <a:ext cx="7099500" cy="14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Desenvolvendo soluções com </a:t>
            </a:r>
            <a:r>
              <a:rPr lang="en" sz="3500">
                <a:solidFill>
                  <a:schemeClr val="accent1"/>
                </a:solidFill>
              </a:rPr>
              <a:t>IA</a:t>
            </a:r>
            <a:r>
              <a:rPr lang="en" sz="3500"/>
              <a:t> de forma rápida na GCP com </a:t>
            </a:r>
            <a:r>
              <a:rPr lang="en" sz="3500">
                <a:solidFill>
                  <a:schemeClr val="accent1"/>
                </a:solidFill>
              </a:rPr>
              <a:t>Serverless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1752" name="Google Shape;1752;p38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Prando</a:t>
            </a:r>
            <a:endParaRPr/>
          </a:p>
        </p:txBody>
      </p:sp>
      <p:sp>
        <p:nvSpPr>
          <p:cNvPr id="1753" name="Google Shape;175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1" name="Google Shape;1841;p47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1842" name="Google Shape;1842;p47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68" name="Google Shape;18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25" y="0"/>
            <a:ext cx="9251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48"/>
          <p:cNvSpPr txBox="1"/>
          <p:nvPr>
            <p:ph type="title"/>
          </p:nvPr>
        </p:nvSpPr>
        <p:spPr>
          <a:xfrm>
            <a:off x="2609450" y="1352925"/>
            <a:ext cx="41709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sp>
        <p:nvSpPr>
          <p:cNvPr id="1875" name="Google Shape;1875;p48"/>
          <p:cNvSpPr txBox="1"/>
          <p:nvPr>
            <p:ph idx="1" type="subTitle"/>
          </p:nvPr>
        </p:nvSpPr>
        <p:spPr>
          <a:xfrm>
            <a:off x="2352775" y="3166377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Sem servidor, porém depende</a:t>
            </a:r>
            <a:endParaRPr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6" name="Google Shape;187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p49"/>
          <p:cNvSpPr txBox="1"/>
          <p:nvPr/>
        </p:nvSpPr>
        <p:spPr>
          <a:xfrm>
            <a:off x="388050" y="1925250"/>
            <a:ext cx="406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O que é serverless computing? (computação sem servidor)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83" name="Google Shape;18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0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 ora…</a:t>
            </a:r>
            <a:endParaRPr/>
          </a:p>
        </p:txBody>
      </p:sp>
      <p:pic>
        <p:nvPicPr>
          <p:cNvPr id="1889" name="Google Shape;18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0" y="304800"/>
            <a:ext cx="333509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50"/>
          <p:cNvSpPr txBox="1"/>
          <p:nvPr>
            <p:ph type="title"/>
          </p:nvPr>
        </p:nvSpPr>
        <p:spPr>
          <a:xfrm>
            <a:off x="428400" y="2080875"/>
            <a:ext cx="4485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'Sem servidor' descreve a experiência. Os servidores são invisíveis </a:t>
            </a:r>
            <a:r>
              <a:rPr lang="en" sz="1800">
                <a:solidFill>
                  <a:schemeClr val="accent5"/>
                </a:solidFill>
              </a:rPr>
              <a:t>para o desenvolvedor</a:t>
            </a:r>
            <a:r>
              <a:rPr lang="en" sz="1800"/>
              <a:t>, que não os vê, gerencia ou interage, mas eles </a:t>
            </a:r>
            <a:r>
              <a:rPr lang="en" sz="1800">
                <a:solidFill>
                  <a:schemeClr val="accent5"/>
                </a:solidFill>
              </a:rPr>
              <a:t>existem sim</a:t>
            </a:r>
            <a:r>
              <a:rPr lang="en" sz="1800"/>
              <a:t>.</a:t>
            </a:r>
            <a:endParaRPr sz="1800"/>
          </a:p>
        </p:txBody>
      </p:sp>
      <p:sp>
        <p:nvSpPr>
          <p:cNvPr id="1891" name="Google Shape;1891;p5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5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2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vs. Containers vs. Serverless </a:t>
            </a:r>
            <a:endParaRPr/>
          </a:p>
        </p:txBody>
      </p:sp>
      <p:pic>
        <p:nvPicPr>
          <p:cNvPr id="1903" name="Google Shape;19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75" y="1473800"/>
            <a:ext cx="7438049" cy="29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5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53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vs. Containers vs. Serverless na GCP</a:t>
            </a:r>
            <a:endParaRPr/>
          </a:p>
        </p:txBody>
      </p:sp>
      <p:pic>
        <p:nvPicPr>
          <p:cNvPr id="1910" name="Google Shape;19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525" y="1388850"/>
            <a:ext cx="5328926" cy="34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5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4"/>
          <p:cNvSpPr txBox="1"/>
          <p:nvPr>
            <p:ph idx="4294967295"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Alguns serviços da GCP que rodam no modelo serverless</a:t>
            </a:r>
            <a:endParaRPr/>
          </a:p>
        </p:txBody>
      </p:sp>
      <p:pic>
        <p:nvPicPr>
          <p:cNvPr id="1917" name="Google Shape;19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25" y="1888375"/>
            <a:ext cx="7755850" cy="2387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8" name="Google Shape;191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55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55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Voltando para cloud functions</a:t>
            </a:r>
            <a:endParaRPr sz="3000"/>
          </a:p>
        </p:txBody>
      </p:sp>
      <p:sp>
        <p:nvSpPr>
          <p:cNvPr id="1925" name="Google Shape;192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56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Premissas</a:t>
            </a:r>
            <a:endParaRPr/>
          </a:p>
        </p:txBody>
      </p:sp>
      <p:sp>
        <p:nvSpPr>
          <p:cNvPr id="1931" name="Google Shape;1931;p56"/>
          <p:cNvSpPr txBox="1"/>
          <p:nvPr>
            <p:ph idx="1" type="body"/>
          </p:nvPr>
        </p:nvSpPr>
        <p:spPr>
          <a:xfrm>
            <a:off x="855250" y="1411750"/>
            <a:ext cx="5453100" cy="3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Sem servidor para gerenciar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Escale com o uso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Orientado a eventos / triggers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Disponibilidade 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Execução do código não gerenciado pela gente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Agnóstico a tecnologia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Mais fácil de desenvolver = mais tempo para pensar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Maior agilidade 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2" name="Google Shape;1932;p5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39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1005500" y="1680750"/>
            <a:ext cx="1782000" cy="17820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9" name="Google Shape;1759;p39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é Gabriel Prando?</a:t>
            </a:r>
            <a:endParaRPr/>
          </a:p>
        </p:txBody>
      </p:sp>
      <p:sp>
        <p:nvSpPr>
          <p:cNvPr id="1760" name="Google Shape;1760;p39"/>
          <p:cNvSpPr txBox="1"/>
          <p:nvPr>
            <p:ph idx="1" type="subTitle"/>
          </p:nvPr>
        </p:nvSpPr>
        <p:spPr>
          <a:xfrm>
            <a:off x="3163453" y="1962896"/>
            <a:ext cx="48096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Engenheiro de Computação por formação (UTFPR-PB) e </a:t>
            </a:r>
            <a:r>
              <a:rPr lang="en"/>
              <a:t>mestrando de Engenharia Elétrica e Computação no PPGEEC, com mais de 5 anos de experiência em desenvolvimento de software, entre eles como Full stack, DevOps, backend engineer, plataforma e atualmente Engenheiro de </a:t>
            </a:r>
            <a:r>
              <a:rPr lang="en"/>
              <a:t>Plataforma/SRE no iFood, em qualquer rede com @prandogabriel.</a:t>
            </a:r>
            <a:endParaRPr/>
          </a:p>
        </p:txBody>
      </p:sp>
      <p:sp>
        <p:nvSpPr>
          <p:cNvPr id="1761" name="Google Shape;176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57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938" name="Google Shape;1938;p57"/>
          <p:cNvSpPr txBox="1"/>
          <p:nvPr>
            <p:ph idx="1" type="body"/>
          </p:nvPr>
        </p:nvSpPr>
        <p:spPr>
          <a:xfrm>
            <a:off x="919725" y="1416725"/>
            <a:ext cx="54531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Rest APIs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Processamento assíncrono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Processamento de dados (ETL)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Startups  (economia, foco dev, fácil desenvolvimento e manutenção)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jalla One"/>
              <a:buChar char="●"/>
            </a:pPr>
            <a:r>
              <a:rPr lang="en" sz="16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Integrações e soluções de IA</a:t>
            </a:r>
            <a:endParaRPr sz="16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9" name="Google Shape;193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58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58"/>
          <p:cNvSpPr txBox="1"/>
          <p:nvPr>
            <p:ph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Quando estamos falando de cloud functions</a:t>
            </a:r>
            <a:endParaRPr sz="3000"/>
          </a:p>
        </p:txBody>
      </p:sp>
      <p:sp>
        <p:nvSpPr>
          <p:cNvPr id="1946" name="Google Shape;194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5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0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function é chamada?</a:t>
            </a:r>
            <a:endParaRPr/>
          </a:p>
        </p:txBody>
      </p:sp>
      <p:pic>
        <p:nvPicPr>
          <p:cNvPr id="1958" name="Google Shape;19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0" y="1725600"/>
            <a:ext cx="8198001" cy="260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59" name="Google Shape;1959;p6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61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65" name="Google Shape;19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0" y="1885538"/>
            <a:ext cx="8540999" cy="2167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66" name="Google Shape;1966;p6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2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72" name="Google Shape;19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62" y="1511800"/>
            <a:ext cx="6786875" cy="344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3" name="Google Shape;1973;p6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63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79" name="Google Shape;19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63" y="1495225"/>
            <a:ext cx="7210276" cy="343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80" name="Google Shape;1980;p6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6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Anatomia de uma cloud </a:t>
            </a:r>
            <a:r>
              <a:rPr lang="en"/>
              <a:t>function</a:t>
            </a:r>
            <a:endParaRPr/>
          </a:p>
        </p:txBody>
      </p:sp>
      <p:pic>
        <p:nvPicPr>
          <p:cNvPr id="1986" name="Google Shape;19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475" y="1203300"/>
            <a:ext cx="4930102" cy="360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87" name="Google Shape;198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65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de uma function</a:t>
            </a:r>
            <a:endParaRPr/>
          </a:p>
        </p:txBody>
      </p:sp>
      <p:pic>
        <p:nvPicPr>
          <p:cNvPr id="1993" name="Google Shape;19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25" y="1265125"/>
            <a:ext cx="7666199" cy="337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4" name="Google Shape;199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6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fica na GCP</a:t>
            </a:r>
            <a:endParaRPr/>
          </a:p>
        </p:txBody>
      </p:sp>
      <p:pic>
        <p:nvPicPr>
          <p:cNvPr id="2000" name="Google Shape;200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700" y="1390025"/>
            <a:ext cx="5198586" cy="3606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1" name="Google Shape;200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0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67" name="Google Shape;1767;p40"/>
          <p:cNvSpPr txBox="1"/>
          <p:nvPr>
            <p:ph idx="1" type="subTitle"/>
          </p:nvPr>
        </p:nvSpPr>
        <p:spPr>
          <a:xfrm>
            <a:off x="1273674" y="1749631"/>
            <a:ext cx="6696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Alinhamento de conhecimento;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 serverless;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Como utilizar cloud functions;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Vertx AI;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Exemplo de como criar algo com IA.</a:t>
            </a:r>
            <a:endParaRPr/>
          </a:p>
        </p:txBody>
      </p:sp>
      <p:sp>
        <p:nvSpPr>
          <p:cNvPr id="1768" name="Google Shape;176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6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de definição da function</a:t>
            </a:r>
            <a:endParaRPr/>
          </a:p>
        </p:txBody>
      </p:sp>
      <p:pic>
        <p:nvPicPr>
          <p:cNvPr id="2007" name="Google Shape;20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13" y="1311425"/>
            <a:ext cx="7371167" cy="360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8" name="Google Shape;200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6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Chamada da function</a:t>
            </a:r>
            <a:endParaRPr/>
          </a:p>
        </p:txBody>
      </p:sp>
      <p:pic>
        <p:nvPicPr>
          <p:cNvPr id="2014" name="Google Shape;20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12" y="1542551"/>
            <a:ext cx="7984824" cy="28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69"/>
          <p:cNvSpPr txBox="1"/>
          <p:nvPr>
            <p:ph type="title"/>
          </p:nvPr>
        </p:nvSpPr>
        <p:spPr>
          <a:xfrm>
            <a:off x="855300" y="836000"/>
            <a:ext cx="644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começo a utilizar IA nesse contexto?</a:t>
            </a:r>
            <a:endParaRPr/>
          </a:p>
        </p:txBody>
      </p:sp>
      <p:pic>
        <p:nvPicPr>
          <p:cNvPr id="2021" name="Google Shape;20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063" y="1885625"/>
            <a:ext cx="5029875" cy="219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022" name="Google Shape;202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70"/>
          <p:cNvSpPr txBox="1"/>
          <p:nvPr>
            <p:ph type="title"/>
          </p:nvPr>
        </p:nvSpPr>
        <p:spPr>
          <a:xfrm>
            <a:off x="855300" y="836000"/>
            <a:ext cx="6440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a Vertex AI?</a:t>
            </a:r>
            <a:endParaRPr/>
          </a:p>
        </p:txBody>
      </p:sp>
      <p:sp>
        <p:nvSpPr>
          <p:cNvPr id="2028" name="Google Shape;2028;p70"/>
          <p:cNvSpPr txBox="1"/>
          <p:nvPr/>
        </p:nvSpPr>
        <p:spPr>
          <a:xfrm>
            <a:off x="748950" y="1641750"/>
            <a:ext cx="5495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-"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Plataforma de machine learning;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-"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Ferramentas para construir, treinar, implantar e escalar modelos de machine learning (ML);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-"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Suporte modelos pré-treinados e personalizados;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-"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Facilita o treinamento de modelos com menos código;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-"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Amigável para iniciantes e eficiente para especialistas.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029" name="Google Shape;202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801" y="233113"/>
            <a:ext cx="1353625" cy="4677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0" name="Google Shape;203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7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podemos utilizar?</a:t>
            </a:r>
            <a:endParaRPr/>
          </a:p>
        </p:txBody>
      </p:sp>
      <p:sp>
        <p:nvSpPr>
          <p:cNvPr id="2036" name="Google Shape;2036;p7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Console;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API;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SDK.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7" name="Google Shape;2037;p7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72"/>
          <p:cNvSpPr txBox="1"/>
          <p:nvPr>
            <p:ph type="title"/>
          </p:nvPr>
        </p:nvSpPr>
        <p:spPr>
          <a:xfrm>
            <a:off x="1545700" y="34327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podemos utilizar?</a:t>
            </a:r>
            <a:endParaRPr/>
          </a:p>
        </p:txBody>
      </p:sp>
      <p:sp>
        <p:nvSpPr>
          <p:cNvPr id="2043" name="Google Shape;2043;p72"/>
          <p:cNvSpPr txBox="1"/>
          <p:nvPr>
            <p:ph idx="1" type="body"/>
          </p:nvPr>
        </p:nvSpPr>
        <p:spPr>
          <a:xfrm>
            <a:off x="855300" y="1353950"/>
            <a:ext cx="4464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SDKs  (org /google-gemini):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Python;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JS;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Swift;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Android;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Dart;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Go (org /google).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44" name="Google Shape;20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750" y="1129450"/>
            <a:ext cx="3742850" cy="3645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5" name="Google Shape;2045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3"/>
          <p:cNvSpPr txBox="1"/>
          <p:nvPr>
            <p:ph idx="4294967295"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Poucas linhas e temos algo funcional</a:t>
            </a:r>
            <a:endParaRPr/>
          </a:p>
        </p:txBody>
      </p:sp>
      <p:pic>
        <p:nvPicPr>
          <p:cNvPr id="2051" name="Google Shape;20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200" y="1590699"/>
            <a:ext cx="7705600" cy="29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7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respondendo nossas perguntas</a:t>
            </a:r>
            <a:endParaRPr/>
          </a:p>
        </p:txBody>
      </p:sp>
      <p:pic>
        <p:nvPicPr>
          <p:cNvPr id="2058" name="Google Shape;20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6002"/>
            <a:ext cx="9144003" cy="19689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7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75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Poderiamos até fazer uma CLI para perguntas</a:t>
            </a:r>
            <a:endParaRPr/>
          </a:p>
        </p:txBody>
      </p:sp>
      <p:pic>
        <p:nvPicPr>
          <p:cNvPr id="2065" name="Google Shape;20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488" y="1678550"/>
            <a:ext cx="6013025" cy="32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76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 se a gente fizesse o nosso chat Gemini?</a:t>
            </a:r>
            <a:endParaRPr sz="2900"/>
          </a:p>
        </p:txBody>
      </p:sp>
      <p:sp>
        <p:nvSpPr>
          <p:cNvPr id="2072" name="Google Shape;2072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41"/>
          <p:cNvSpPr txBox="1"/>
          <p:nvPr>
            <p:ph type="title"/>
          </p:nvPr>
        </p:nvSpPr>
        <p:spPr>
          <a:xfrm>
            <a:off x="2619753" y="131820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Antes de falar sobre serverless…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1774" name="Google Shape;1774;p41"/>
          <p:cNvSpPr txBox="1"/>
          <p:nvPr>
            <p:ph idx="1" type="subTitle"/>
          </p:nvPr>
        </p:nvSpPr>
        <p:spPr>
          <a:xfrm>
            <a:off x="2452425" y="3426077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Vamos alinhar um pouco as coisas</a:t>
            </a:r>
            <a:endParaRPr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75" name="Google Shape;177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7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layout inovador</a:t>
            </a:r>
            <a:endParaRPr/>
          </a:p>
        </p:txBody>
      </p:sp>
      <p:pic>
        <p:nvPicPr>
          <p:cNvPr id="2078" name="Google Shape;207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325" y="1045675"/>
            <a:ext cx="4535200" cy="37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7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pergunta</a:t>
            </a:r>
            <a:endParaRPr/>
          </a:p>
        </p:txBody>
      </p:sp>
      <p:pic>
        <p:nvPicPr>
          <p:cNvPr id="2085" name="Google Shape;208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250" y="1308875"/>
            <a:ext cx="4415488" cy="36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79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Ficou com vontade de testar?</a:t>
            </a:r>
            <a:endParaRPr/>
          </a:p>
        </p:txBody>
      </p:sp>
      <p:pic>
        <p:nvPicPr>
          <p:cNvPr id="2092" name="Google Shape;20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413" y="1616675"/>
            <a:ext cx="3133175" cy="313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93" name="Google Shape;209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80"/>
          <p:cNvSpPr txBox="1"/>
          <p:nvPr>
            <p:ph idx="4294967295" type="ctrTitle"/>
          </p:nvPr>
        </p:nvSpPr>
        <p:spPr>
          <a:xfrm>
            <a:off x="913700" y="3291574"/>
            <a:ext cx="51108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2099" name="Google Shape;2099;p80"/>
          <p:cNvSpPr txBox="1"/>
          <p:nvPr>
            <p:ph idx="1" type="subTitle"/>
          </p:nvPr>
        </p:nvSpPr>
        <p:spPr>
          <a:xfrm>
            <a:off x="5361313" y="468125"/>
            <a:ext cx="3435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Aponte o celular e conecte-se :)</a:t>
            </a:r>
            <a:endParaRPr b="1" sz="1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100" name="Google Shape;2100;p80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2101" name="Google Shape;2101;p80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80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80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80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80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80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80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80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80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80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80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80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80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80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80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80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80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80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80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80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80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80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80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80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80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80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7" name="Google Shape;21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00" y="1046550"/>
            <a:ext cx="2981050" cy="27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38" y="287650"/>
            <a:ext cx="5733749" cy="53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80"/>
          <p:cNvSpPr txBox="1"/>
          <p:nvPr>
            <p:ph idx="4294967295" type="title"/>
          </p:nvPr>
        </p:nvSpPr>
        <p:spPr>
          <a:xfrm>
            <a:off x="891800" y="1664325"/>
            <a:ext cx="5307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  <p:sp>
        <p:nvSpPr>
          <p:cNvPr id="2130" name="Google Shape;213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42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foco de hoje?</a:t>
            </a:r>
            <a:endParaRPr/>
          </a:p>
        </p:txBody>
      </p:sp>
      <p:sp>
        <p:nvSpPr>
          <p:cNvPr id="1781" name="Google Shape;1781;p42"/>
          <p:cNvSpPr txBox="1"/>
          <p:nvPr>
            <p:ph idx="1" type="subTitle"/>
          </p:nvPr>
        </p:nvSpPr>
        <p:spPr>
          <a:xfrm>
            <a:off x="5208700" y="3850750"/>
            <a:ext cx="230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CLOUD FUNCTIONS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82" name="Google Shape;17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600" y="1561888"/>
            <a:ext cx="2215400" cy="22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42"/>
          <p:cNvSpPr txBox="1"/>
          <p:nvPr>
            <p:ph idx="2" type="subTitle"/>
          </p:nvPr>
        </p:nvSpPr>
        <p:spPr>
          <a:xfrm>
            <a:off x="300575" y="2398200"/>
            <a:ext cx="39948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Function as a Service da GCP (FaaS) 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84" name="Google Shape;1784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3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aqui já mexeu com serverless? GCP/AWS/Azure…?</a:t>
            </a:r>
            <a:endParaRPr/>
          </a:p>
        </p:txBody>
      </p:sp>
      <p:sp>
        <p:nvSpPr>
          <p:cNvPr id="1790" name="Google Shape;1790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44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Evolução da computação até os dias atuais</a:t>
            </a:r>
            <a:endParaRPr/>
          </a:p>
        </p:txBody>
      </p:sp>
      <p:sp>
        <p:nvSpPr>
          <p:cNvPr id="1796" name="Google Shape;1796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1" name="Google Shape;1801;p45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1802" name="Google Shape;1802;p45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45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45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45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45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45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45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45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45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45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45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45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45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45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45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45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8" name="Google Shape;1818;p45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45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45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45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45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45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45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45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45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45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28" name="Google Shape;18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00"/>
            <a:ext cx="9105276" cy="51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6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tradicional</a:t>
            </a:r>
            <a:endParaRPr/>
          </a:p>
        </p:txBody>
      </p:sp>
      <p:sp>
        <p:nvSpPr>
          <p:cNvPr id="1835" name="Google Shape;1835;p46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 e processa requisições?</a:t>
            </a:r>
            <a:endParaRPr/>
          </a:p>
        </p:txBody>
      </p:sp>
      <p:sp>
        <p:nvSpPr>
          <p:cNvPr id="1836" name="Google Shape;183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